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8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88150" cy="100203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IBM Plex Sans Light"/>
      <p:regular r:id="rId26"/>
      <p:bold r:id="rId27"/>
      <p:italic r:id="rId28"/>
      <p:boldItalic r:id="rId29"/>
    </p:embeddedFont>
    <p:embeddedFont>
      <p:font typeface="IBM Plex Sans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674">
          <p15:clr>
            <a:srgbClr val="A4A3A4"/>
          </p15:clr>
        </p15:guide>
        <p15:guide id="2" orient="horz" pos="3094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jI85o1GarHBy3bHrrkUMZeXeSL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74"/>
        <p:guide pos="3094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4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Light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IBMPlexSansLight-italic.fntdata"/><Relationship Id="rId27" Type="http://schemas.openxmlformats.org/officeDocument/2006/relationships/font" Target="fonts/IBMPlexSans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Medium-bold.fntdata"/><Relationship Id="rId30" Type="http://schemas.openxmlformats.org/officeDocument/2006/relationships/font" Target="fonts/IBMPlexSansMedium-regular.fntdata"/><Relationship Id="rId11" Type="http://schemas.openxmlformats.org/officeDocument/2006/relationships/slide" Target="slides/slide4.xml"/><Relationship Id="rId33" Type="http://schemas.openxmlformats.org/officeDocument/2006/relationships/font" Target="fonts/IBMPlexSansMedium-boldItalic.fntdata"/><Relationship Id="rId10" Type="http://schemas.openxmlformats.org/officeDocument/2006/relationships/slide" Target="slides/slide3.xml"/><Relationship Id="rId32" Type="http://schemas.openxmlformats.org/officeDocument/2006/relationships/font" Target="fonts/IBMPlexSansMedium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2984870" cy="502755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01699" y="0"/>
            <a:ext cx="2984870" cy="502755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38150" y="1252538"/>
            <a:ext cx="601186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517546"/>
            <a:ext cx="2984870" cy="502754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01699" y="9517546"/>
            <a:ext cx="2984870" cy="502754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sv-S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:notes"/>
          <p:cNvSpPr txBox="1"/>
          <p:nvPr>
            <p:ph idx="1" type="body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1:notes"/>
          <p:cNvSpPr/>
          <p:nvPr>
            <p:ph idx="2" type="sldImg"/>
          </p:nvPr>
        </p:nvSpPr>
        <p:spPr>
          <a:xfrm>
            <a:off x="438150" y="1252538"/>
            <a:ext cx="601186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5f552c7e3_0_20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335f552c7e3_0_20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5f552c7e3_0_30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335f552c7e3_0_30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65d171771_1_49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3565d171771_1_49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5f552c7e3_0_40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335f552c7e3_0_40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45fe35844b_0_832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345fe35844b_0_832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959e796bf_0_0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34959e796bf_0_0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:notes"/>
          <p:cNvSpPr txBox="1"/>
          <p:nvPr>
            <p:ph idx="1" type="body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2:notes"/>
          <p:cNvSpPr/>
          <p:nvPr>
            <p:ph idx="2" type="sldImg"/>
          </p:nvPr>
        </p:nvSpPr>
        <p:spPr>
          <a:xfrm>
            <a:off x="438150" y="1252538"/>
            <a:ext cx="601186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6c5815c779_0_0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6c5815c779_0_0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6c5815c779_0_0:notes"/>
          <p:cNvSpPr txBox="1"/>
          <p:nvPr>
            <p:ph idx="12" type="sldNum"/>
          </p:nvPr>
        </p:nvSpPr>
        <p:spPr>
          <a:xfrm>
            <a:off x="3901699" y="9517546"/>
            <a:ext cx="2985000" cy="502800"/>
          </a:xfrm>
          <a:prstGeom prst="rect">
            <a:avLst/>
          </a:prstGeom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5fe35844b_0_41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345fe35844b_0_41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5fe35844b_0_32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345fe35844b_0_32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65d171771_1_0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3565d171771_1_0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65d171771_1_9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3565d171771_1_9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5f552c7e3_0_8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335f552c7e3_0_8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Relationship Id="rId3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8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-2"/>
            <a:ext cx="9267199" cy="52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4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  <a:defRPr b="0" sz="5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9" name="Google Shape;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2" type="body"/>
          </p:nvPr>
        </p:nvSpPr>
        <p:spPr>
          <a:xfrm>
            <a:off x="4735896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1/2 image">
  <p:cSld name="Content and 1/2 imag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646580" y="376238"/>
            <a:ext cx="3761992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/>
          <p:nvPr>
            <p:ph idx="2" type="pic"/>
          </p:nvPr>
        </p:nvSpPr>
        <p:spPr>
          <a:xfrm>
            <a:off x="457200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3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">
  <p:cSld name="Content and 2/5 image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82" name="Google Shape;82;p34"/>
          <p:cNvSpPr txBox="1"/>
          <p:nvPr>
            <p:ph type="title"/>
          </p:nvPr>
        </p:nvSpPr>
        <p:spPr>
          <a:xfrm>
            <a:off x="646580" y="376238"/>
            <a:ext cx="42496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4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4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 (2)">
  <p:cSld name="Content and 2/5 image (2)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5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" name="Google Shape;88;p35"/>
          <p:cNvSpPr txBox="1"/>
          <p:nvPr>
            <p:ph type="title"/>
          </p:nvPr>
        </p:nvSpPr>
        <p:spPr>
          <a:xfrm>
            <a:off x="646580" y="376238"/>
            <a:ext cx="4249271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5704353" y="987424"/>
            <a:ext cx="3212168" cy="3451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2" name="Google Shape;9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5"/>
          <p:cNvSpPr txBox="1"/>
          <p:nvPr>
            <p:ph idx="2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4" name="Google Shape;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 black">
  <p:cSld name="Content and image black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98" name="Google Shape;98;p36"/>
          <p:cNvSpPr txBox="1"/>
          <p:nvPr>
            <p:ph type="title"/>
          </p:nvPr>
        </p:nvSpPr>
        <p:spPr>
          <a:xfrm>
            <a:off x="646580" y="376238"/>
            <a:ext cx="424927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" type="body"/>
          </p:nvPr>
        </p:nvSpPr>
        <p:spPr>
          <a:xfrm>
            <a:off x="646113" y="987425"/>
            <a:ext cx="424973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6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" name="Google Shape;10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6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36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black">
  <p:cSld name="Two content black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" name="Google Shape;10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7"/>
          <p:cNvSpPr txBox="1"/>
          <p:nvPr>
            <p:ph type="title"/>
          </p:nvPr>
        </p:nvSpPr>
        <p:spPr>
          <a:xfrm>
            <a:off x="646580" y="376238"/>
            <a:ext cx="4249271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10" name="Google Shape;110;p37"/>
          <p:cNvSpPr txBox="1"/>
          <p:nvPr>
            <p:ph idx="1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7"/>
          <p:cNvSpPr txBox="1"/>
          <p:nvPr>
            <p:ph idx="2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grey">
  <p:cSld name="Two content grey">
    <p:bg>
      <p:bgPr>
        <a:solidFill>
          <a:srgbClr val="D8D8D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8"/>
          <p:cNvSpPr txBox="1"/>
          <p:nvPr>
            <p:ph idx="1" type="body"/>
          </p:nvPr>
        </p:nvSpPr>
        <p:spPr>
          <a:xfrm>
            <a:off x="5703888" y="987425"/>
            <a:ext cx="32131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8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" name="Google Shape;115;p38"/>
          <p:cNvSpPr txBox="1"/>
          <p:nvPr>
            <p:ph type="title"/>
          </p:nvPr>
        </p:nvSpPr>
        <p:spPr>
          <a:xfrm>
            <a:off x="646580" y="376238"/>
            <a:ext cx="4249271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18" name="Google Shape;118;p38"/>
          <p:cNvSpPr txBox="1"/>
          <p:nvPr>
            <p:ph idx="2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black">
  <p:cSld name="Title and content black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" name="Google Shape;1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9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i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9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25" name="Google Shape;125;p39"/>
          <p:cNvSpPr txBox="1"/>
          <p:nvPr>
            <p:ph idx="1" type="body"/>
          </p:nvPr>
        </p:nvSpPr>
        <p:spPr>
          <a:xfrm>
            <a:off x="646113" y="987425"/>
            <a:ext cx="784972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tint">
  <p:cSld name="Title and content tint">
    <p:bg>
      <p:bgPr>
        <a:solidFill>
          <a:srgbClr val="D8D8D8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0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0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30" name="Google Shape;130;p40"/>
          <p:cNvSpPr txBox="1"/>
          <p:nvPr>
            <p:ph idx="1" type="body"/>
          </p:nvPr>
        </p:nvSpPr>
        <p:spPr>
          <a:xfrm>
            <a:off x="646113" y="987425"/>
            <a:ext cx="785018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bg>
      <p:bgPr>
        <a:solidFill>
          <a:schemeClr val="accent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133" name="Google Shape;13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7835" y="2135303"/>
            <a:ext cx="3966891" cy="6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647700" y="987425"/>
            <a:ext cx="784860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attern" showMasterSp="0">
  <p:cSld name="Title slide with patter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286"/>
            <a:ext cx="9143995" cy="51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868614" y="376237"/>
            <a:ext cx="4627685" cy="32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40"/>
            <a:ext cx="3672000" cy="514201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868614" y="987425"/>
            <a:ext cx="4627686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divider" showMasterSp="0">
  <p:cSld name="Chapter divider">
    <p:bg>
      <p:bgPr>
        <a:solidFill>
          <a:srgbClr val="9B262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60" name="Google Shape;160;p42"/>
          <p:cNvSpPr txBox="1"/>
          <p:nvPr>
            <p:ph type="title"/>
          </p:nvPr>
        </p:nvSpPr>
        <p:spPr>
          <a:xfrm>
            <a:off x="646580" y="987424"/>
            <a:ext cx="7849720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Medium"/>
              <a:buNone/>
              <a:defRPr b="0" sz="3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3"/>
          <p:cNvSpPr txBox="1"/>
          <p:nvPr>
            <p:ph idx="1" type="body"/>
          </p:nvPr>
        </p:nvSpPr>
        <p:spPr>
          <a:xfrm>
            <a:off x="647700" y="987425"/>
            <a:ext cx="78486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43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4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44"/>
          <p:cNvSpPr txBox="1"/>
          <p:nvPr>
            <p:ph idx="2" type="body"/>
          </p:nvPr>
        </p:nvSpPr>
        <p:spPr>
          <a:xfrm>
            <a:off x="4735896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1/2 image">
  <p:cSld name="Content and 1/2 imag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646580" y="376238"/>
            <a:ext cx="3761992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76" name="Google Shape;176;p45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45"/>
          <p:cNvSpPr/>
          <p:nvPr>
            <p:ph idx="2" type="pic"/>
          </p:nvPr>
        </p:nvSpPr>
        <p:spPr>
          <a:xfrm>
            <a:off x="457200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45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">
  <p:cSld name="Content and 2/5 imag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83" name="Google Shape;183;p46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46"/>
          <p:cNvSpPr txBox="1"/>
          <p:nvPr>
            <p:ph type="title"/>
          </p:nvPr>
        </p:nvSpPr>
        <p:spPr>
          <a:xfrm>
            <a:off x="646580" y="376238"/>
            <a:ext cx="443977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6"/>
          <p:cNvSpPr txBox="1"/>
          <p:nvPr>
            <p:ph idx="1" type="body"/>
          </p:nvPr>
        </p:nvSpPr>
        <p:spPr>
          <a:xfrm>
            <a:off x="646113" y="987425"/>
            <a:ext cx="4440258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 (2)">
  <p:cSld name="Content and 2/5 image (2)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47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91" name="Google Shape;191;p47"/>
          <p:cNvSpPr txBox="1"/>
          <p:nvPr>
            <p:ph idx="1" type="body"/>
          </p:nvPr>
        </p:nvSpPr>
        <p:spPr>
          <a:xfrm>
            <a:off x="5704353" y="987424"/>
            <a:ext cx="3212168" cy="3451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2" name="Google Shape;192;p47"/>
          <p:cNvPicPr preferRelativeResize="0"/>
          <p:nvPr/>
        </p:nvPicPr>
        <p:blipFill rotWithShape="1">
          <a:blip r:embed="rId2">
            <a:alphaModFix/>
          </a:blip>
          <a:srcRect b="195" l="0" r="0" t="195"/>
          <a:stretch/>
        </p:blipFill>
        <p:spPr>
          <a:xfrm>
            <a:off x="5474437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7"/>
          <p:cNvSpPr txBox="1"/>
          <p:nvPr>
            <p:ph idx="2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4" name="Google Shape;1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 dark red">
  <p:cSld name="Content and image dark red">
    <p:bg>
      <p:bgPr>
        <a:solidFill>
          <a:srgbClr val="9B262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rgbClr val="9B26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7" name="Google Shape;19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00" name="Google Shape;200;p48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48"/>
          <p:cNvSpPr txBox="1"/>
          <p:nvPr>
            <p:ph type="title"/>
          </p:nvPr>
        </p:nvSpPr>
        <p:spPr>
          <a:xfrm>
            <a:off x="646580" y="376238"/>
            <a:ext cx="443977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idx="1" type="body"/>
          </p:nvPr>
        </p:nvSpPr>
        <p:spPr>
          <a:xfrm>
            <a:off x="646113" y="987425"/>
            <a:ext cx="4440258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attern" showMasterSp="0">
  <p:cSld name="Title slide with patter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3999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0" name="Google Shape;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 red">
  <p:cSld name="Two content dark red">
    <p:bg>
      <p:bgPr>
        <a:solidFill>
          <a:srgbClr val="9B262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/>
          <p:nvPr/>
        </p:nvSpPr>
        <p:spPr>
          <a:xfrm>
            <a:off x="7689600" y="4651200"/>
            <a:ext cx="1310400" cy="360000"/>
          </a:xfrm>
          <a:prstGeom prst="rect">
            <a:avLst/>
          </a:prstGeom>
          <a:solidFill>
            <a:srgbClr val="9B26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" name="Google Shape;205;p49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6" name="Google Shape;20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9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9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10" name="Google Shape;210;p49"/>
          <p:cNvSpPr txBox="1"/>
          <p:nvPr>
            <p:ph idx="1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49"/>
          <p:cNvSpPr txBox="1"/>
          <p:nvPr>
            <p:ph idx="2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 red and tint">
  <p:cSld name="Two content dark red and tint">
    <p:bg>
      <p:bgPr>
        <a:solidFill>
          <a:srgbClr val="9B262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/>
          <p:nvPr/>
        </p:nvSpPr>
        <p:spPr>
          <a:xfrm>
            <a:off x="7660800" y="4651200"/>
            <a:ext cx="1339200" cy="381600"/>
          </a:xfrm>
          <a:prstGeom prst="rect">
            <a:avLst/>
          </a:prstGeom>
          <a:solidFill>
            <a:srgbClr val="9B26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50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rgbClr val="E9D4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5" name="Google Shape;21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0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0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0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19" name="Google Shape;219;p50"/>
          <p:cNvSpPr txBox="1"/>
          <p:nvPr>
            <p:ph idx="1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50"/>
          <p:cNvSpPr txBox="1"/>
          <p:nvPr>
            <p:ph idx="2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tint">
  <p:cSld name="Two content tint">
    <p:bg>
      <p:bgPr>
        <a:solidFill>
          <a:srgbClr val="E9D4D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3" name="Google Shape;22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1"/>
          <p:cNvSpPr/>
          <p:nvPr/>
        </p:nvSpPr>
        <p:spPr>
          <a:xfrm>
            <a:off x="7665720" y="4648200"/>
            <a:ext cx="1478280" cy="495300"/>
          </a:xfrm>
          <a:prstGeom prst="rect">
            <a:avLst/>
          </a:prstGeom>
          <a:solidFill>
            <a:srgbClr val="E9D4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5" name="Google Shape;2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200" y="4726800"/>
            <a:ext cx="1173600" cy="2050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1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1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1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29" name="Google Shape;229;p51"/>
          <p:cNvSpPr txBox="1"/>
          <p:nvPr>
            <p:ph idx="1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51"/>
          <p:cNvSpPr txBox="1"/>
          <p:nvPr>
            <p:ph idx="2" type="body"/>
          </p:nvPr>
        </p:nvSpPr>
        <p:spPr>
          <a:xfrm>
            <a:off x="5703888" y="987425"/>
            <a:ext cx="32131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 red">
  <p:cSld name="Title and content dark red">
    <p:bg>
      <p:bgPr>
        <a:solidFill>
          <a:srgbClr val="9B262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2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rgbClr val="9B26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3" name="Google Shape;23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2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37" name="Google Shape;237;p52"/>
          <p:cNvSpPr txBox="1"/>
          <p:nvPr>
            <p:ph idx="1" type="body"/>
          </p:nvPr>
        </p:nvSpPr>
        <p:spPr>
          <a:xfrm>
            <a:off x="646113" y="987425"/>
            <a:ext cx="784972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tint">
  <p:cSld name="Title and content tint">
    <p:bg>
      <p:bgPr>
        <a:solidFill>
          <a:srgbClr val="E9D4D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3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42" name="Google Shape;242;p53"/>
          <p:cNvSpPr txBox="1"/>
          <p:nvPr>
            <p:ph idx="1" type="body"/>
          </p:nvPr>
        </p:nvSpPr>
        <p:spPr>
          <a:xfrm>
            <a:off x="646113" y="987425"/>
            <a:ext cx="785018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bg>
      <p:bgPr>
        <a:solidFill>
          <a:srgbClr val="9B262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B2620"/>
          </a:solidFill>
          <a:ln cap="flat" cmpd="sng" w="12700">
            <a:solidFill>
              <a:srgbClr val="9B26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245" name="Google Shape;24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7835" y="2135303"/>
            <a:ext cx="3966891" cy="6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3868614" y="376237"/>
            <a:ext cx="4627685" cy="32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 rotWithShape="1">
          <a:blip r:embed="rId2">
            <a:alphaModFix/>
          </a:blip>
          <a:srcRect b="195" l="0" r="0" t="195"/>
          <a:stretch/>
        </p:blipFill>
        <p:spPr>
          <a:xfrm>
            <a:off x="1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3868614" y="987425"/>
            <a:ext cx="4627686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attern" showMasterSp="0">
  <p:cSld name="Title slide with pattern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3999" cy="513892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4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72850" y="5003"/>
            <a:ext cx="3672000" cy="513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646580" y="376238"/>
            <a:ext cx="3761992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0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0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69" name="Google Shape;26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0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45fe35844b_0_1068"/>
          <p:cNvSpPr txBox="1"/>
          <p:nvPr>
            <p:ph type="title"/>
          </p:nvPr>
        </p:nvSpPr>
        <p:spPr>
          <a:xfrm>
            <a:off x="3868614" y="37623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345fe35844b_0_1068"/>
          <p:cNvSpPr txBox="1"/>
          <p:nvPr>
            <p:ph idx="11" type="ftr"/>
          </p:nvPr>
        </p:nvSpPr>
        <p:spPr>
          <a:xfrm>
            <a:off x="646580" y="4767263"/>
            <a:ext cx="30861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345fe35844b_0_1068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36" name="Google Shape;36;g345fe35844b_0_1068"/>
          <p:cNvPicPr preferRelativeResize="0"/>
          <p:nvPr/>
        </p:nvPicPr>
        <p:blipFill rotWithShape="1">
          <a:blip r:embed="rId2">
            <a:alphaModFix/>
          </a:blip>
          <a:srcRect b="189" l="0" r="0" t="199"/>
          <a:stretch/>
        </p:blipFill>
        <p:spPr>
          <a:xfrm>
            <a:off x="1" y="0"/>
            <a:ext cx="36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345fe35844b_0_1068"/>
          <p:cNvSpPr txBox="1"/>
          <p:nvPr>
            <p:ph idx="1" type="body"/>
          </p:nvPr>
        </p:nvSpPr>
        <p:spPr>
          <a:xfrm>
            <a:off x="3868614" y="987425"/>
            <a:ext cx="46278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divider" showMasterSp="0">
  <p:cSld name="Chapter divider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5"/>
          <p:cNvSpPr txBox="1"/>
          <p:nvPr>
            <p:ph type="title"/>
          </p:nvPr>
        </p:nvSpPr>
        <p:spPr>
          <a:xfrm>
            <a:off x="646580" y="987424"/>
            <a:ext cx="7849720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Medium"/>
              <a:buNone/>
              <a:defRPr b="0" sz="3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5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/>
          <p:nvPr>
            <p:ph idx="1" type="body"/>
          </p:nvPr>
        </p:nvSpPr>
        <p:spPr>
          <a:xfrm>
            <a:off x="647700" y="987425"/>
            <a:ext cx="78486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56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5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5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89" name="Google Shape;289;p57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57"/>
          <p:cNvSpPr txBox="1"/>
          <p:nvPr>
            <p:ph idx="2" type="body"/>
          </p:nvPr>
        </p:nvSpPr>
        <p:spPr>
          <a:xfrm>
            <a:off x="4735896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1/2 image">
  <p:cSld name="Content and 1/2 image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"/>
          <p:cNvSpPr txBox="1"/>
          <p:nvPr>
            <p:ph type="title"/>
          </p:nvPr>
        </p:nvSpPr>
        <p:spPr>
          <a:xfrm>
            <a:off x="646580" y="376238"/>
            <a:ext cx="3761992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5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5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95" name="Google Shape;295;p58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58"/>
          <p:cNvSpPr/>
          <p:nvPr>
            <p:ph idx="2" type="pic"/>
          </p:nvPr>
        </p:nvSpPr>
        <p:spPr>
          <a:xfrm>
            <a:off x="457200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8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">
  <p:cSld name="Content and 2/5 Image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59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9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02" name="Google Shape;302;p59"/>
          <p:cNvSpPr txBox="1"/>
          <p:nvPr>
            <p:ph type="title"/>
          </p:nvPr>
        </p:nvSpPr>
        <p:spPr>
          <a:xfrm>
            <a:off x="646580" y="376238"/>
            <a:ext cx="42496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/>
          <p:nvPr>
            <p:ph idx="1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 dark green">
  <p:cSld name="Content and image dark green">
    <p:bg>
      <p:bgPr>
        <a:solidFill>
          <a:schemeClr val="accen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1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7" name="Google Shape;30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1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61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10" name="Google Shape;310;p61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61"/>
          <p:cNvSpPr txBox="1"/>
          <p:nvPr>
            <p:ph type="title"/>
          </p:nvPr>
        </p:nvSpPr>
        <p:spPr>
          <a:xfrm>
            <a:off x="646580" y="376238"/>
            <a:ext cx="443977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646113" y="987425"/>
            <a:ext cx="4440258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 green">
  <p:cSld name="Two content dark green"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/>
          <p:nvPr/>
        </p:nvSpPr>
        <p:spPr>
          <a:xfrm>
            <a:off x="7689600" y="4651200"/>
            <a:ext cx="13104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62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2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6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6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20" name="Google Shape;320;p62"/>
          <p:cNvSpPr txBox="1"/>
          <p:nvPr>
            <p:ph idx="1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62"/>
          <p:cNvSpPr txBox="1"/>
          <p:nvPr>
            <p:ph idx="2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 green and tint">
  <p:cSld name="Two content dark green and tint">
    <p:bg>
      <p:bgPr>
        <a:solidFill>
          <a:schemeClr val="accen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/>
          <p:nvPr/>
        </p:nvSpPr>
        <p:spPr>
          <a:xfrm>
            <a:off x="7660800" y="4651200"/>
            <a:ext cx="1339200" cy="3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4" name="Google Shape;324;p63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rgbClr val="D2DC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5" name="Google Shape;32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3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6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6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29" name="Google Shape;329;p63"/>
          <p:cNvSpPr txBox="1"/>
          <p:nvPr>
            <p:ph idx="1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63"/>
          <p:cNvSpPr txBox="1"/>
          <p:nvPr>
            <p:ph idx="2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tint">
  <p:cSld name="Two Content tint">
    <p:bg>
      <p:bgPr>
        <a:solidFill>
          <a:srgbClr val="D2DCDD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4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3" name="Google Shape;33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4"/>
          <p:cNvSpPr/>
          <p:nvPr/>
        </p:nvSpPr>
        <p:spPr>
          <a:xfrm>
            <a:off x="7665720" y="4648200"/>
            <a:ext cx="1478280" cy="495300"/>
          </a:xfrm>
          <a:prstGeom prst="rect">
            <a:avLst/>
          </a:prstGeom>
          <a:solidFill>
            <a:srgbClr val="D2DC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5" name="Google Shape;3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200" y="4726800"/>
            <a:ext cx="1173600" cy="20502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4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64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64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39" name="Google Shape;339;p64"/>
          <p:cNvSpPr txBox="1"/>
          <p:nvPr>
            <p:ph idx="1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64"/>
          <p:cNvSpPr txBox="1"/>
          <p:nvPr>
            <p:ph idx="2" type="body"/>
          </p:nvPr>
        </p:nvSpPr>
        <p:spPr>
          <a:xfrm>
            <a:off x="5703888" y="987425"/>
            <a:ext cx="32131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 green">
  <p:cSld name="Title and content dark green">
    <p:bg>
      <p:bgPr>
        <a:solidFill>
          <a:schemeClr val="accen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5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3" name="Google Shape;34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6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6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47" name="Google Shape;347;p65"/>
          <p:cNvSpPr txBox="1"/>
          <p:nvPr>
            <p:ph idx="1" type="body"/>
          </p:nvPr>
        </p:nvSpPr>
        <p:spPr>
          <a:xfrm>
            <a:off x="646113" y="987425"/>
            <a:ext cx="784972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type="title"/>
          </p:nvPr>
        </p:nvSpPr>
        <p:spPr>
          <a:xfrm>
            <a:off x="3868614" y="376237"/>
            <a:ext cx="4627685" cy="32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 b="195" l="0" r="0" t="195"/>
          <a:stretch/>
        </p:blipFill>
        <p:spPr>
          <a:xfrm>
            <a:off x="1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/>
          <p:cNvPicPr preferRelativeResize="0"/>
          <p:nvPr/>
        </p:nvPicPr>
        <p:blipFill rotWithShape="1">
          <a:blip r:embed="rId3">
            <a:alphaModFix/>
          </a:blip>
          <a:srcRect b="0" l="0" r="0" t="-49"/>
          <a:stretch/>
        </p:blipFill>
        <p:spPr>
          <a:xfrm>
            <a:off x="6494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/>
          <p:nvPr>
            <p:ph idx="1" type="body"/>
          </p:nvPr>
        </p:nvSpPr>
        <p:spPr>
          <a:xfrm>
            <a:off x="3868614" y="987425"/>
            <a:ext cx="4627686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tint">
  <p:cSld name="Title and Content tint">
    <p:bg>
      <p:bgPr>
        <a:solidFill>
          <a:srgbClr val="D2DCDD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6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6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52" name="Google Shape;352;p66"/>
          <p:cNvSpPr txBox="1"/>
          <p:nvPr>
            <p:ph idx="1" type="body"/>
          </p:nvPr>
        </p:nvSpPr>
        <p:spPr>
          <a:xfrm>
            <a:off x="646113" y="987425"/>
            <a:ext cx="785018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bg>
      <p:bgPr>
        <a:solidFill>
          <a:schemeClr val="accen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/>
          <p:nvPr/>
        </p:nvSpPr>
        <p:spPr>
          <a:xfrm>
            <a:off x="7492752" y="4518734"/>
            <a:ext cx="1651247" cy="624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355" name="Google Shape;35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7835" y="2135303"/>
            <a:ext cx="3966891" cy="6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1" name="Google Shape;51;p29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  <a:defRPr b="0" sz="5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90" y="4638936"/>
            <a:ext cx="1699880" cy="28663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9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 showMasterSp="0">
  <p:cSld name="Title slide 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7" name="Google Shape;57;p30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90" y="4638936"/>
            <a:ext cx="1699880" cy="28663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0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divider" showMasterSp="0">
  <p:cSld name="Chapter divi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65" name="Google Shape;65;p31"/>
          <p:cNvSpPr txBox="1"/>
          <p:nvPr>
            <p:ph type="title"/>
          </p:nvPr>
        </p:nvSpPr>
        <p:spPr>
          <a:xfrm>
            <a:off x="646580" y="987424"/>
            <a:ext cx="7849720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Medium"/>
              <a:buNone/>
              <a:defRPr b="0" sz="3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b="1" i="0" sz="2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47200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3"/>
          <p:cNvSpPr txBox="1"/>
          <p:nvPr>
            <p:ph idx="1" type="body"/>
          </p:nvPr>
        </p:nvSpPr>
        <p:spPr>
          <a:xfrm>
            <a:off x="647700" y="879475"/>
            <a:ext cx="7848600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554">
          <p15:clr>
            <a:srgbClr val="F26B43"/>
          </p15:clr>
        </p15:guide>
        <p15:guide id="3" pos="5352">
          <p15:clr>
            <a:srgbClr val="F26B43"/>
          </p15:clr>
        </p15:guide>
        <p15:guide id="4" orient="horz" pos="849">
          <p15:clr>
            <a:srgbClr val="F26B43"/>
          </p15:clr>
        </p15:guide>
        <p15:guide id="5" orient="horz" pos="985">
          <p15:clr>
            <a:srgbClr val="F26B43"/>
          </p15:clr>
        </p15:guide>
        <p15:guide id="6" orient="horz" pos="2799">
          <p15:clr>
            <a:srgbClr val="F26B43"/>
          </p15:clr>
        </p15:guide>
        <p15:guide id="7" pos="5624">
          <p15:clr>
            <a:srgbClr val="F26B43"/>
          </p15:clr>
        </p15:guide>
        <p15:guide id="8" pos="136">
          <p15:clr>
            <a:srgbClr val="F26B43"/>
          </p15:clr>
        </p15:guide>
        <p15:guide id="9" orient="horz" pos="622">
          <p15:clr>
            <a:srgbClr val="F26B43"/>
          </p15:clr>
        </p15:guide>
        <p15:guide id="10" orient="horz" pos="237">
          <p15:clr>
            <a:srgbClr val="F26B43"/>
          </p15:clr>
        </p15:guide>
        <p15:guide id="11" pos="1156">
          <p15:clr>
            <a:srgbClr val="F26B43"/>
          </p15:clr>
        </p15:guide>
        <p15:guide id="12" pos="2313">
          <p15:clr>
            <a:srgbClr val="F26B43"/>
          </p15:clr>
        </p15:guide>
        <p15:guide id="13" pos="3447">
          <p15:clr>
            <a:srgbClr val="F26B43"/>
          </p15:clr>
        </p15:guide>
        <p15:guide id="14" pos="4604">
          <p15:clr>
            <a:srgbClr val="F26B43"/>
          </p15:clr>
        </p15:guide>
        <p15:guide id="15" pos="30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b="1" i="0" sz="2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47200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47700" y="879475"/>
            <a:ext cx="7848600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554">
          <p15:clr>
            <a:srgbClr val="F26B43"/>
          </p15:clr>
        </p15:guide>
        <p15:guide id="3" pos="5352">
          <p15:clr>
            <a:srgbClr val="F26B43"/>
          </p15:clr>
        </p15:guide>
        <p15:guide id="4" orient="horz" pos="849">
          <p15:clr>
            <a:srgbClr val="F26B43"/>
          </p15:clr>
        </p15:guide>
        <p15:guide id="5" orient="horz" pos="985">
          <p15:clr>
            <a:srgbClr val="F26B43"/>
          </p15:clr>
        </p15:guide>
        <p15:guide id="6" orient="horz" pos="2799">
          <p15:clr>
            <a:srgbClr val="F26B43"/>
          </p15:clr>
        </p15:guide>
        <p15:guide id="7" pos="5624">
          <p15:clr>
            <a:srgbClr val="F26B43"/>
          </p15:clr>
        </p15:guide>
        <p15:guide id="8" pos="136">
          <p15:clr>
            <a:srgbClr val="F26B43"/>
          </p15:clr>
        </p15:guide>
        <p15:guide id="9" orient="horz" pos="622">
          <p15:clr>
            <a:srgbClr val="F26B43"/>
          </p15:clr>
        </p15:guide>
        <p15:guide id="10" orient="horz" pos="237">
          <p15:clr>
            <a:srgbClr val="F26B43"/>
          </p15:clr>
        </p15:guide>
        <p15:guide id="11" pos="1156">
          <p15:clr>
            <a:srgbClr val="F26B43"/>
          </p15:clr>
        </p15:guide>
        <p15:guide id="12" pos="2313">
          <p15:clr>
            <a:srgbClr val="F26B43"/>
          </p15:clr>
        </p15:guide>
        <p15:guide id="13" pos="3447">
          <p15:clr>
            <a:srgbClr val="F26B43"/>
          </p15:clr>
        </p15:guide>
        <p15:guide id="14" pos="4604">
          <p15:clr>
            <a:srgbClr val="F26B43"/>
          </p15:clr>
        </p15:guide>
        <p15:guide id="15" pos="30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b="1" i="0" sz="2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2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2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47200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647700" y="879475"/>
            <a:ext cx="7848600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554">
          <p15:clr>
            <a:srgbClr val="F26B43"/>
          </p15:clr>
        </p15:guide>
        <p15:guide id="3" pos="5352">
          <p15:clr>
            <a:srgbClr val="F26B43"/>
          </p15:clr>
        </p15:guide>
        <p15:guide id="4" orient="horz" pos="849">
          <p15:clr>
            <a:srgbClr val="F26B43"/>
          </p15:clr>
        </p15:guide>
        <p15:guide id="5" orient="horz" pos="985">
          <p15:clr>
            <a:srgbClr val="F26B43"/>
          </p15:clr>
        </p15:guide>
        <p15:guide id="6" orient="horz" pos="2799">
          <p15:clr>
            <a:srgbClr val="F26B43"/>
          </p15:clr>
        </p15:guide>
        <p15:guide id="7" pos="5624">
          <p15:clr>
            <a:srgbClr val="F26B43"/>
          </p15:clr>
        </p15:guide>
        <p15:guide id="8" pos="136">
          <p15:clr>
            <a:srgbClr val="F26B43"/>
          </p15:clr>
        </p15:guide>
        <p15:guide id="9" orient="horz" pos="622">
          <p15:clr>
            <a:srgbClr val="F26B43"/>
          </p15:clr>
        </p15:guide>
        <p15:guide id="10" orient="horz" pos="237">
          <p15:clr>
            <a:srgbClr val="F26B43"/>
          </p15:clr>
        </p15:guide>
        <p15:guide id="11" pos="1156">
          <p15:clr>
            <a:srgbClr val="F26B43"/>
          </p15:clr>
        </p15:guide>
        <p15:guide id="12" pos="2313">
          <p15:clr>
            <a:srgbClr val="F26B43"/>
          </p15:clr>
        </p15:guide>
        <p15:guide id="13" pos="3447">
          <p15:clr>
            <a:srgbClr val="F26B43"/>
          </p15:clr>
        </p15:guide>
        <p15:guide id="14" pos="4604">
          <p15:clr>
            <a:srgbClr val="F26B43"/>
          </p15:clr>
        </p15:guide>
        <p15:guide id="15" pos="30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22.jpg"/><Relationship Id="rId6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"/>
          <p:cNvSpPr txBox="1"/>
          <p:nvPr>
            <p:ph type="ctrTitle"/>
          </p:nvPr>
        </p:nvSpPr>
        <p:spPr>
          <a:xfrm>
            <a:off x="616750" y="1171400"/>
            <a:ext cx="5603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</a:pPr>
            <a:r>
              <a:rPr lang="sv-S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Delivery Types </a:t>
            </a:r>
            <a:endParaRPr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</a:pPr>
            <a:r>
              <a:rPr lang="sv-S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Mango </a:t>
            </a:r>
            <a:endParaRPr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</a:pPr>
            <a:r>
              <a:t/>
            </a:r>
            <a:endParaRPr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"/>
          <p:cNvSpPr txBox="1"/>
          <p:nvPr>
            <p:ph idx="1" type="subTitle"/>
          </p:nvPr>
        </p:nvSpPr>
        <p:spPr>
          <a:xfrm>
            <a:off x="647704" y="3362425"/>
            <a:ext cx="3741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sv-SE"/>
              <a:t>April 2025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000"/>
          </a:p>
        </p:txBody>
      </p:sp>
      <p:sp>
        <p:nvSpPr>
          <p:cNvPr id="362" name="Google Shape;362;p1"/>
          <p:cNvSpPr txBox="1"/>
          <p:nvPr>
            <p:ph idx="2" type="body"/>
          </p:nvPr>
        </p:nvSpPr>
        <p:spPr>
          <a:xfrm>
            <a:off x="646112" y="378000"/>
            <a:ext cx="5055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v-SE"/>
              <a:t>How to bring us forward!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5f552c7e3_0_20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47" name="Google Shape;447;g335f552c7e3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335f552c7e3_0_20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9" name="Google Shape;449;g335f552c7e3_0_20"/>
          <p:cNvSpPr txBox="1"/>
          <p:nvPr>
            <p:ph type="title"/>
          </p:nvPr>
        </p:nvSpPr>
        <p:spPr>
          <a:xfrm>
            <a:off x="343139" y="54098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 sz="1300">
                <a:latin typeface="Arial"/>
                <a:ea typeface="Arial"/>
                <a:cs typeface="Arial"/>
                <a:sym typeface="Arial"/>
              </a:rPr>
              <a:t> 24h / Urgent / Express Deliveries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335f552c7e3_0_20"/>
          <p:cNvSpPr txBox="1"/>
          <p:nvPr>
            <p:ph idx="1" type="body"/>
          </p:nvPr>
        </p:nvSpPr>
        <p:spPr>
          <a:xfrm>
            <a:off x="343150" y="1084575"/>
            <a:ext cx="4815900" cy="3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Fastest delivery options, but only available for home addresses.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Not available for stores or collection points.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Limited availability — depends on the city or region.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Delivery depends on when the order is placed: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If placed before 12:00 (Mon–Fri): processed the same day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If placed after 12:00 on Friday or during weekends/holidays: delivery is delayed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Example: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A Saturday order with 48h delivery will arrive Wednesday, not Tuesday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335f552c7e3_0_20" title="istockphoto-849921508-612x61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050" y="540975"/>
            <a:ext cx="3824850" cy="38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35f552c7e3_0_30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57" name="Google Shape;457;g335f552c7e3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35f552c7e3_0_30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g335f552c7e3_0_30"/>
          <p:cNvSpPr txBox="1"/>
          <p:nvPr>
            <p:ph type="title"/>
          </p:nvPr>
        </p:nvSpPr>
        <p:spPr>
          <a:xfrm>
            <a:off x="4382364" y="54098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 sz="1300">
                <a:latin typeface="Arial"/>
                <a:ea typeface="Arial"/>
                <a:cs typeface="Arial"/>
                <a:sym typeface="Arial"/>
              </a:rPr>
              <a:t>Internal Delivery – Mango Employees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335f552c7e3_0_30"/>
          <p:cNvSpPr txBox="1"/>
          <p:nvPr>
            <p:ph idx="1" type="body"/>
          </p:nvPr>
        </p:nvSpPr>
        <p:spPr>
          <a:xfrm>
            <a:off x="4320700" y="1022375"/>
            <a:ext cx="4815900" cy="3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Available only to Mango employees at: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HQ in Palau de Plegamans (Palau &amp; Gallery-Hangar buildings)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Lliçà logistics center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Steps for employees: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Enter employee code in the discount field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Provide ID/passport number and first surname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This unlocks 3 employee-exclusive delivery options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Employees can contact parcel department for specific delivery hours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g335f552c7e3_0_30"/>
          <p:cNvPicPr preferRelativeResize="0"/>
          <p:nvPr/>
        </p:nvPicPr>
        <p:blipFill rotWithShape="1">
          <a:blip r:embed="rId4">
            <a:alphaModFix/>
          </a:blip>
          <a:srcRect b="0" l="14157" r="1724" t="0"/>
          <a:stretch/>
        </p:blipFill>
        <p:spPr>
          <a:xfrm>
            <a:off x="215900" y="925967"/>
            <a:ext cx="3998426" cy="31714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65d171771_1_49"/>
          <p:cNvSpPr txBox="1"/>
          <p:nvPr>
            <p:ph type="title"/>
          </p:nvPr>
        </p:nvSpPr>
        <p:spPr>
          <a:xfrm>
            <a:off x="3868626" y="376225"/>
            <a:ext cx="5275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 sz="1300">
                <a:latin typeface="Arial"/>
                <a:ea typeface="Arial"/>
                <a:cs typeface="Arial"/>
                <a:sym typeface="Arial"/>
              </a:rPr>
              <a:t>Key Considerations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3565d171771_1_49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68" name="Google Shape;468;g3565d171771_1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3565d171771_1_49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0" name="Google Shape;470;g3565d171771_1_49"/>
          <p:cNvSpPr txBox="1"/>
          <p:nvPr>
            <p:ph idx="1" type="body"/>
          </p:nvPr>
        </p:nvSpPr>
        <p:spPr>
          <a:xfrm>
            <a:off x="3868625" y="879475"/>
            <a:ext cx="47181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Delivery options may be disabled: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During high sales periods (e.g., Black Friday, Cyber Monday)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Due to logistics issues or carrier limitations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It’s essential to: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Check the website regularly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Provide customers with accurate, updated info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Knowing the rules and exceptions helps prevent complaints and improves service quality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5f552c7e3_0_40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76" name="Google Shape;476;g335f552c7e3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335f552c7e3_0_40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8" name="Google Shape;478;g335f552c7e3_0_40"/>
          <p:cNvSpPr txBox="1"/>
          <p:nvPr>
            <p:ph type="title"/>
          </p:nvPr>
        </p:nvSpPr>
        <p:spPr>
          <a:xfrm>
            <a:off x="3766989" y="55578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 sz="1300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35f552c7e3_0_40"/>
          <p:cNvSpPr txBox="1"/>
          <p:nvPr>
            <p:ph idx="1" type="body"/>
          </p:nvPr>
        </p:nvSpPr>
        <p:spPr>
          <a:xfrm>
            <a:off x="3671900" y="879475"/>
            <a:ext cx="5262900" cy="3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Delivery method selection is influenced by: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Location, website, and timing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Each method has specific rules and limitations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Be aware of: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Carrier policies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Cut-off times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Exceptions during sales or busy periods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Staying informed ensures better customer service and fewer issues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g335f552c7e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" y="0"/>
            <a:ext cx="3429021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5fe35844b_0_832"/>
          <p:cNvSpPr txBox="1"/>
          <p:nvPr>
            <p:ph type="ctrTitle"/>
          </p:nvPr>
        </p:nvSpPr>
        <p:spPr>
          <a:xfrm>
            <a:off x="646578" y="921600"/>
            <a:ext cx="738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</a:pPr>
            <a:r>
              <a:rPr lang="sv-SE" sz="5400"/>
              <a:t>Let´s be brilliant together!</a:t>
            </a:r>
            <a:endParaRPr/>
          </a:p>
        </p:txBody>
      </p:sp>
      <p:sp>
        <p:nvSpPr>
          <p:cNvPr id="486" name="Google Shape;486;g345fe35844b_0_832"/>
          <p:cNvSpPr txBox="1"/>
          <p:nvPr>
            <p:ph idx="1" type="subTitle"/>
          </p:nvPr>
        </p:nvSpPr>
        <p:spPr>
          <a:xfrm>
            <a:off x="646575" y="2908800"/>
            <a:ext cx="41001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sv-SE"/>
              <a:t>Quality and Training Team Mango and Transcom,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sv-SE"/>
              <a:t>April 2025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87" name="Google Shape;487;g345fe35844b_0_8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274" y="4411975"/>
            <a:ext cx="1393802" cy="7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345fe35844b_0_832"/>
          <p:cNvSpPr txBox="1"/>
          <p:nvPr/>
        </p:nvSpPr>
        <p:spPr>
          <a:xfrm>
            <a:off x="6953050" y="4488375"/>
            <a:ext cx="321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sv-SE" sz="2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9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959e796bf_0_0"/>
          <p:cNvSpPr txBox="1"/>
          <p:nvPr>
            <p:ph type="ctrTitle"/>
          </p:nvPr>
        </p:nvSpPr>
        <p:spPr>
          <a:xfrm>
            <a:off x="646575" y="921600"/>
            <a:ext cx="71259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</a:pPr>
            <a:r>
              <a:rPr lang="sv-SE" sz="4000"/>
              <a:t>Training are not an expense, but an investment in Human Capital</a:t>
            </a:r>
            <a:endParaRPr sz="4000"/>
          </a:p>
        </p:txBody>
      </p:sp>
      <p:sp>
        <p:nvSpPr>
          <p:cNvPr id="368" name="Google Shape;368;g34959e796bf_0_0"/>
          <p:cNvSpPr txBox="1"/>
          <p:nvPr>
            <p:ph idx="1" type="subTitle"/>
          </p:nvPr>
        </p:nvSpPr>
        <p:spPr>
          <a:xfrm>
            <a:off x="600454" y="2901125"/>
            <a:ext cx="3741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sv-SE"/>
              <a:t>Roy H Williams, 2001</a:t>
            </a:r>
            <a:endParaRPr/>
          </a:p>
        </p:txBody>
      </p:sp>
      <p:sp>
        <p:nvSpPr>
          <p:cNvPr id="369" name="Google Shape;369;g34959e796bf_0_0"/>
          <p:cNvSpPr txBox="1"/>
          <p:nvPr>
            <p:ph idx="2" type="body"/>
          </p:nvPr>
        </p:nvSpPr>
        <p:spPr>
          <a:xfrm>
            <a:off x="646112" y="378000"/>
            <a:ext cx="5055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sv-SE"/>
              <a:t>Transcom </a:t>
            </a:r>
            <a:endParaRPr/>
          </a:p>
        </p:txBody>
      </p:sp>
      <p:pic>
        <p:nvPicPr>
          <p:cNvPr id="370" name="Google Shape;370;g34959e796b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274" y="4411975"/>
            <a:ext cx="1393802" cy="7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4959e796bf_0_0"/>
          <p:cNvSpPr txBox="1"/>
          <p:nvPr/>
        </p:nvSpPr>
        <p:spPr>
          <a:xfrm>
            <a:off x="6953050" y="4488375"/>
            <a:ext cx="321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sv-SE" sz="2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9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 txBox="1"/>
          <p:nvPr>
            <p:ph type="title"/>
          </p:nvPr>
        </p:nvSpPr>
        <p:spPr>
          <a:xfrm>
            <a:off x="3238300" y="376250"/>
            <a:ext cx="2699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377" name="Google Shape;377;p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78" name="Google Shape;378;p2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9" name="Google Shape;3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2"/>
          <p:cNvSpPr txBox="1"/>
          <p:nvPr>
            <p:ph idx="1" type="body"/>
          </p:nvPr>
        </p:nvSpPr>
        <p:spPr>
          <a:xfrm>
            <a:off x="3314500" y="818775"/>
            <a:ext cx="56898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Mango offers multiple delivery options depending on various factors.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The destination country is the main determinant of the available shipping methods.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Other factors include: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Specific city or region (e.g., urban vs. remote areas)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Which website is used (Mango.com or Mangooutlet.com)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Operational issues like carrier capacity, sales events, or warehouse delays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Because delivery options can change, checking the website regularly is essential to avoid miscommunication.</a:t>
            </a:r>
            <a:endParaRPr sz="1200"/>
          </a:p>
        </p:txBody>
      </p:sp>
      <p:pic>
        <p:nvPicPr>
          <p:cNvPr id="382" name="Google Shape;382;p2" title="3861673_3_articlelarge_Mango_Cork.jpg"/>
          <p:cNvPicPr preferRelativeResize="0"/>
          <p:nvPr/>
        </p:nvPicPr>
        <p:blipFill rotWithShape="1">
          <a:blip r:embed="rId4">
            <a:alphaModFix/>
          </a:blip>
          <a:srcRect b="0" l="59923" r="0" t="0"/>
          <a:stretch/>
        </p:blipFill>
        <p:spPr>
          <a:xfrm>
            <a:off x="77100" y="307825"/>
            <a:ext cx="3093501" cy="434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c5815c779_0_0"/>
          <p:cNvSpPr txBox="1"/>
          <p:nvPr>
            <p:ph idx="1" type="body"/>
          </p:nvPr>
        </p:nvSpPr>
        <p:spPr>
          <a:xfrm>
            <a:off x="647700" y="987425"/>
            <a:ext cx="7848600" cy="34560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6c5815c779_0_0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6c5815c779_0_0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5fe35844b_0_41"/>
          <p:cNvSpPr txBox="1"/>
          <p:nvPr>
            <p:ph type="title"/>
          </p:nvPr>
        </p:nvSpPr>
        <p:spPr>
          <a:xfrm>
            <a:off x="3868626" y="376225"/>
            <a:ext cx="5275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>
                <a:latin typeface="Arial"/>
                <a:ea typeface="Arial"/>
                <a:cs typeface="Arial"/>
                <a:sym typeface="Arial"/>
              </a:rPr>
              <a:t>Geographic and Platform Variability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</a:pPr>
            <a:r>
              <a:t/>
            </a:r>
            <a:endParaRPr/>
          </a:p>
        </p:txBody>
      </p:sp>
      <p:sp>
        <p:nvSpPr>
          <p:cNvPr id="396" name="Google Shape;396;g345fe35844b_0_41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397" name="Google Shape;397;g345fe35844b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45fe35844b_0_41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9" name="Google Shape;399;g345fe35844b_0_41"/>
          <p:cNvSpPr txBox="1"/>
          <p:nvPr>
            <p:ph idx="1" type="body"/>
          </p:nvPr>
        </p:nvSpPr>
        <p:spPr>
          <a:xfrm>
            <a:off x="3868625" y="879475"/>
            <a:ext cx="47181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sv-SE" sz="1200">
                <a:latin typeface="Arial"/>
                <a:ea typeface="Arial"/>
                <a:cs typeface="Arial"/>
                <a:sym typeface="Arial"/>
              </a:rPr>
              <a:t>Delivery availability can differ within the same country.</a:t>
            </a:r>
            <a:br>
              <a:rPr b="1" lang="sv-SE" sz="1200">
                <a:latin typeface="Arial"/>
                <a:ea typeface="Arial"/>
                <a:cs typeface="Arial"/>
                <a:sym typeface="Arial"/>
              </a:rPr>
            </a:b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Example: Pick-up in store is available in mainland Spain and Balearic Islands, but not in Ceuta and Melilla.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In the UK, 24-hour delivery may be offered in London but not in rural areas.</a:t>
            </a:r>
            <a:br>
              <a:rPr b="1" lang="sv-SE" sz="1200">
                <a:latin typeface="Arial"/>
                <a:ea typeface="Arial"/>
                <a:cs typeface="Arial"/>
                <a:sym typeface="Arial"/>
              </a:rPr>
            </a:b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sv-SE" sz="1200">
                <a:latin typeface="Arial"/>
                <a:ea typeface="Arial"/>
                <a:cs typeface="Arial"/>
                <a:sym typeface="Arial"/>
              </a:rPr>
              <a:t>Delivery methods may also vary depending on whether customers order from:</a:t>
            </a:r>
            <a:br>
              <a:rPr b="1" lang="sv-SE" sz="1200">
                <a:latin typeface="Arial"/>
                <a:ea typeface="Arial"/>
                <a:cs typeface="Arial"/>
                <a:sym typeface="Arial"/>
              </a:rPr>
            </a:b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Mango.com (main site)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Mangooutlet.com (outlet site)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5fe35844b_0_32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05" name="Google Shape;405;g345fe35844b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45fe35844b_0_32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7" name="Google Shape;407;g345fe35844b_0_32"/>
          <p:cNvSpPr txBox="1"/>
          <p:nvPr>
            <p:ph type="title"/>
          </p:nvPr>
        </p:nvSpPr>
        <p:spPr>
          <a:xfrm>
            <a:off x="3868614" y="37623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>
                <a:latin typeface="Arial"/>
                <a:ea typeface="Arial"/>
                <a:cs typeface="Arial"/>
                <a:sym typeface="Arial"/>
              </a:rPr>
              <a:t>Delivery Types Overview</a:t>
            </a:r>
            <a:endParaRPr/>
          </a:p>
        </p:txBody>
      </p:sp>
      <p:sp>
        <p:nvSpPr>
          <p:cNvPr id="408" name="Google Shape;408;g345fe35844b_0_32"/>
          <p:cNvSpPr txBox="1"/>
          <p:nvPr>
            <p:ph idx="1" type="body"/>
          </p:nvPr>
        </p:nvSpPr>
        <p:spPr>
          <a:xfrm>
            <a:off x="3764650" y="879475"/>
            <a:ext cx="5379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Mango provides different delivery options tailored to customer needs and logistics capabilities: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Pickup in Mango Store – Collect your order at a physical Mango retail location.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Pickup at a Collection Point – Receive your order at a nearby authorized third-party drop-off point.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Home Delivery – Have your order delivered to your home address.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24-hour / Urgent / Express Delivery – Fast shipping for home addresses in specific areas.</a:t>
            </a:r>
            <a:br>
              <a:rPr lang="sv-SE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Internal Pickup for Mango Employees – Special options available only to Mango employees working at HQ or logistics centers.</a:t>
            </a:r>
            <a:endParaRPr sz="1200"/>
          </a:p>
        </p:txBody>
      </p:sp>
      <p:pic>
        <p:nvPicPr>
          <p:cNvPr id="409" name="Google Shape;409;g345fe35844b_0_32" title="pickupdelivery_topp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25" y="216275"/>
            <a:ext cx="2822049" cy="23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45fe35844b_0_32" title="istockphoto-849921508-612x612.jpg"/>
          <p:cNvPicPr preferRelativeResize="0"/>
          <p:nvPr/>
        </p:nvPicPr>
        <p:blipFill rotWithShape="1">
          <a:blip r:embed="rId5">
            <a:alphaModFix/>
          </a:blip>
          <a:srcRect b="7832" l="10419" r="8935" t="8758"/>
          <a:stretch/>
        </p:blipFill>
        <p:spPr>
          <a:xfrm>
            <a:off x="0" y="2969750"/>
            <a:ext cx="1349475" cy="13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45fe35844b_0_32" title="ai-generated-8669101_128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201" y="2568000"/>
            <a:ext cx="2153949" cy="215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65d171771_1_0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17" name="Google Shape;417;g3565d171771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3565d171771_1_0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g3565d171771_1_0"/>
          <p:cNvSpPr txBox="1"/>
          <p:nvPr>
            <p:ph type="title"/>
          </p:nvPr>
        </p:nvSpPr>
        <p:spPr>
          <a:xfrm>
            <a:off x="3868614" y="37623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 sz="1300">
                <a:latin typeface="Arial"/>
                <a:ea typeface="Arial"/>
                <a:cs typeface="Arial"/>
                <a:sym typeface="Arial"/>
              </a:rPr>
              <a:t>Pickup in Mango Store</a:t>
            </a:r>
            <a:endParaRPr/>
          </a:p>
        </p:txBody>
      </p:sp>
      <p:sp>
        <p:nvSpPr>
          <p:cNvPr id="420" name="Google Shape;420;g3565d171771_1_0"/>
          <p:cNvSpPr txBox="1"/>
          <p:nvPr>
            <p:ph idx="1" type="body"/>
          </p:nvPr>
        </p:nvSpPr>
        <p:spPr>
          <a:xfrm>
            <a:off x="3868625" y="607375"/>
            <a:ext cx="52755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Standard delivery only (no express or urgent options).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Customers choose a participating Mango store at checkout.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They can search by postal code, city, or address.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Not all stores offer this option — eligible locations are shown during purchase.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An automatic email is sent when the package arrives at the store.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Collection period is usually 15 days (may vary by country).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To collect, customers provide: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Order number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Valid ID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If not collected in time, the order is refunded via the original payment method.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g3565d171771_1_0" title="istockphoto-474875040-612x612.jpg"/>
          <p:cNvPicPr preferRelativeResize="0"/>
          <p:nvPr/>
        </p:nvPicPr>
        <p:blipFill rotWithShape="1">
          <a:blip r:embed="rId4">
            <a:alphaModFix/>
          </a:blip>
          <a:srcRect b="0" l="28673" r="13200" t="0"/>
          <a:stretch/>
        </p:blipFill>
        <p:spPr>
          <a:xfrm>
            <a:off x="109000" y="428375"/>
            <a:ext cx="3562900" cy="4286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65d171771_1_9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27" name="Google Shape;427;g3565d171771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565d171771_1_9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9" name="Google Shape;429;g3565d171771_1_9"/>
          <p:cNvSpPr txBox="1"/>
          <p:nvPr>
            <p:ph type="title"/>
          </p:nvPr>
        </p:nvSpPr>
        <p:spPr>
          <a:xfrm>
            <a:off x="343139" y="45338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 sz="1300">
                <a:latin typeface="Arial"/>
                <a:ea typeface="Arial"/>
                <a:cs typeface="Arial"/>
                <a:sym typeface="Arial"/>
              </a:rPr>
              <a:t>Pickup at a Collection Point</a:t>
            </a:r>
            <a:endParaRPr/>
          </a:p>
        </p:txBody>
      </p:sp>
      <p:sp>
        <p:nvSpPr>
          <p:cNvPr id="430" name="Google Shape;430;g3565d171771_1_9"/>
          <p:cNvSpPr txBox="1"/>
          <p:nvPr>
            <p:ph idx="1" type="body"/>
          </p:nvPr>
        </p:nvSpPr>
        <p:spPr>
          <a:xfrm>
            <a:off x="343150" y="777075"/>
            <a:ext cx="4974300" cy="3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Only standard delivery is offered.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Similar process to store pickup, but collection is at third-party drop points.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Customers can search for available collection points during checkout.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Not all locations accept Mango orders — updated list shown at time of order.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Customers receive an email when their package is ready.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Collection window: Typically 7–10 days.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Required at pickup: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Notification email or order number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Valid ID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sv-SE" sz="1200">
                <a:latin typeface="Arial"/>
                <a:ea typeface="Arial"/>
                <a:cs typeface="Arial"/>
                <a:sym typeface="Arial"/>
              </a:rPr>
              <a:t>If not collected, it’s returned to the warehouse and refunded.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g3565d171771_1_9" title="istockphoto-1291965897-612x612.jpg"/>
          <p:cNvPicPr preferRelativeResize="0"/>
          <p:nvPr/>
        </p:nvPicPr>
        <p:blipFill rotWithShape="1">
          <a:blip r:embed="rId4">
            <a:alphaModFix/>
          </a:blip>
          <a:srcRect b="0" l="18720" r="11505" t="0"/>
          <a:stretch/>
        </p:blipFill>
        <p:spPr>
          <a:xfrm>
            <a:off x="5198625" y="709450"/>
            <a:ext cx="3729474" cy="3554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35f552c7e3_0_8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37" name="Google Shape;437;g335f552c7e3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35f552c7e3_0_8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g335f552c7e3_0_8"/>
          <p:cNvSpPr txBox="1"/>
          <p:nvPr>
            <p:ph type="title"/>
          </p:nvPr>
        </p:nvSpPr>
        <p:spPr>
          <a:xfrm>
            <a:off x="343139" y="54098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-SE" sz="1300">
                <a:latin typeface="Arial"/>
                <a:ea typeface="Arial"/>
                <a:cs typeface="Arial"/>
                <a:sym typeface="Arial"/>
              </a:rPr>
              <a:t>Home Delivery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335f552c7e3_0_8"/>
          <p:cNvSpPr txBox="1"/>
          <p:nvPr>
            <p:ph idx="1" type="body"/>
          </p:nvPr>
        </p:nvSpPr>
        <p:spPr>
          <a:xfrm>
            <a:off x="343150" y="879475"/>
            <a:ext cx="4815900" cy="3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Offers standard, urgent, express, or 24-hour shipping in some areas.</a:t>
            </a:r>
            <a:br>
              <a:rPr lang="sv-SE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Carrier policies vary: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Some may leave packages in a safe place if the customer is absent.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Others require the delivery to be signed for by the customer or a neighbor.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Some can only deliver to the person who placed the order after confirming a time.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Delivery policies are dictated by carrier agreements with Mango.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It’s crucial to know each carrier’s rules to: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Accurately inform customers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Identify contract breaches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-SE" sz="1100">
                <a:latin typeface="Arial"/>
                <a:ea typeface="Arial"/>
                <a:cs typeface="Arial"/>
                <a:sym typeface="Arial"/>
              </a:rPr>
              <a:t>Determine if a customer issue is a complaint or just a request for information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g335f552c7e3_0_8" title="ai-generated-8793863_128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775" y="689325"/>
            <a:ext cx="3764851" cy="37648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 template">
  <a:themeElements>
    <a:clrScheme name="Anpassat 80">
      <a:dk1>
        <a:srgbClr val="000000"/>
      </a:dk1>
      <a:lt1>
        <a:srgbClr val="FFFFFF"/>
      </a:lt1>
      <a:dk2>
        <a:srgbClr val="E7E6E6"/>
      </a:dk2>
      <a:lt2>
        <a:srgbClr val="757070"/>
      </a:lt2>
      <a:accent1>
        <a:srgbClr val="9B2620"/>
      </a:accent1>
      <a:accent2>
        <a:srgbClr val="FFB800"/>
      </a:accent2>
      <a:accent3>
        <a:srgbClr val="173EDE"/>
      </a:accent3>
      <a:accent4>
        <a:srgbClr val="C47D7B"/>
      </a:accent4>
      <a:accent5>
        <a:srgbClr val="FFD366"/>
      </a:accent5>
      <a:accent6>
        <a:srgbClr val="748BE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green template">
  <a:themeElements>
    <a:clrScheme name="Custom 6">
      <a:dk1>
        <a:srgbClr val="000000"/>
      </a:dk1>
      <a:lt1>
        <a:srgbClr val="FFFFFF"/>
      </a:lt1>
      <a:dk2>
        <a:srgbClr val="E7E6E6"/>
      </a:dk2>
      <a:lt2>
        <a:srgbClr val="757070"/>
      </a:lt2>
      <a:accent1>
        <a:srgbClr val="204E4A"/>
      </a:accent1>
      <a:accent2>
        <a:srgbClr val="D4802B"/>
      </a:accent2>
      <a:accent3>
        <a:srgbClr val="FF5046"/>
      </a:accent3>
      <a:accent4>
        <a:srgbClr val="4E7270"/>
      </a:accent4>
      <a:accent5>
        <a:srgbClr val="DD9955"/>
      </a:accent5>
      <a:accent6>
        <a:srgbClr val="FF736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rk red template">
  <a:themeElements>
    <a:clrScheme name="Anpassat 81">
      <a:dk1>
        <a:srgbClr val="000000"/>
      </a:dk1>
      <a:lt1>
        <a:srgbClr val="FFFFFF"/>
      </a:lt1>
      <a:dk2>
        <a:srgbClr val="E7E6E6"/>
      </a:dk2>
      <a:lt2>
        <a:srgbClr val="757070"/>
      </a:lt2>
      <a:accent1>
        <a:srgbClr val="9B2620"/>
      </a:accent1>
      <a:accent2>
        <a:srgbClr val="00A799"/>
      </a:accent2>
      <a:accent3>
        <a:srgbClr val="000082"/>
      </a:accent3>
      <a:accent4>
        <a:srgbClr val="C47D7B"/>
      </a:accent4>
      <a:accent5>
        <a:srgbClr val="66CAC2"/>
      </a:accent5>
      <a:accent6>
        <a:srgbClr val="6666B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2021-11-15T07:35:57Z</dcterms:created>
  <dc:creator>Maria Wannefalk</dc:creator>
</cp:coreProperties>
</file>